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0" r:id="rId3"/>
    <p:sldId id="257" r:id="rId4"/>
    <p:sldId id="258" r:id="rId5"/>
    <p:sldId id="259" r:id="rId6"/>
    <p:sldId id="264" r:id="rId7"/>
    <p:sldId id="261" r:id="rId8"/>
    <p:sldId id="262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76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21" Type="http://schemas.openxmlformats.org/officeDocument/2006/relationships/image" Target="../media/image44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20" Type="http://schemas.openxmlformats.org/officeDocument/2006/relationships/image" Target="../media/image43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24" Type="http://schemas.openxmlformats.org/officeDocument/2006/relationships/image" Target="../media/image47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23" Type="http://schemas.openxmlformats.org/officeDocument/2006/relationships/image" Target="../media/image46.wmf"/><Relationship Id="rId10" Type="http://schemas.openxmlformats.org/officeDocument/2006/relationships/image" Target="../media/image33.wmf"/><Relationship Id="rId19" Type="http://schemas.openxmlformats.org/officeDocument/2006/relationships/image" Target="../media/image42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Relationship Id="rId22" Type="http://schemas.openxmlformats.org/officeDocument/2006/relationships/image" Target="../media/image4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3" Type="http://schemas.openxmlformats.org/officeDocument/2006/relationships/image" Target="../media/image55.wmf"/><Relationship Id="rId7" Type="http://schemas.openxmlformats.org/officeDocument/2006/relationships/image" Target="../media/image59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10" Type="http://schemas.openxmlformats.org/officeDocument/2006/relationships/image" Target="../media/image62.wmf"/><Relationship Id="rId4" Type="http://schemas.openxmlformats.org/officeDocument/2006/relationships/image" Target="../media/image56.wmf"/><Relationship Id="rId9" Type="http://schemas.openxmlformats.org/officeDocument/2006/relationships/image" Target="../media/image61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13" Type="http://schemas.openxmlformats.org/officeDocument/2006/relationships/image" Target="../media/image75.wmf"/><Relationship Id="rId18" Type="http://schemas.openxmlformats.org/officeDocument/2006/relationships/image" Target="../media/image80.wmf"/><Relationship Id="rId26" Type="http://schemas.openxmlformats.org/officeDocument/2006/relationships/image" Target="../media/image88.wmf"/><Relationship Id="rId3" Type="http://schemas.openxmlformats.org/officeDocument/2006/relationships/image" Target="../media/image65.wmf"/><Relationship Id="rId21" Type="http://schemas.openxmlformats.org/officeDocument/2006/relationships/image" Target="../media/image83.wmf"/><Relationship Id="rId7" Type="http://schemas.openxmlformats.org/officeDocument/2006/relationships/image" Target="../media/image69.wmf"/><Relationship Id="rId12" Type="http://schemas.openxmlformats.org/officeDocument/2006/relationships/image" Target="../media/image74.wmf"/><Relationship Id="rId17" Type="http://schemas.openxmlformats.org/officeDocument/2006/relationships/image" Target="../media/image79.wmf"/><Relationship Id="rId25" Type="http://schemas.openxmlformats.org/officeDocument/2006/relationships/image" Target="../media/image87.wmf"/><Relationship Id="rId2" Type="http://schemas.openxmlformats.org/officeDocument/2006/relationships/image" Target="../media/image64.wmf"/><Relationship Id="rId16" Type="http://schemas.openxmlformats.org/officeDocument/2006/relationships/image" Target="../media/image78.wmf"/><Relationship Id="rId20" Type="http://schemas.openxmlformats.org/officeDocument/2006/relationships/image" Target="../media/image82.wmf"/><Relationship Id="rId1" Type="http://schemas.openxmlformats.org/officeDocument/2006/relationships/image" Target="../media/image63.wmf"/><Relationship Id="rId6" Type="http://schemas.openxmlformats.org/officeDocument/2006/relationships/image" Target="../media/image68.wmf"/><Relationship Id="rId11" Type="http://schemas.openxmlformats.org/officeDocument/2006/relationships/image" Target="../media/image73.wmf"/><Relationship Id="rId24" Type="http://schemas.openxmlformats.org/officeDocument/2006/relationships/image" Target="../media/image86.wmf"/><Relationship Id="rId5" Type="http://schemas.openxmlformats.org/officeDocument/2006/relationships/image" Target="../media/image67.wmf"/><Relationship Id="rId15" Type="http://schemas.openxmlformats.org/officeDocument/2006/relationships/image" Target="../media/image77.wmf"/><Relationship Id="rId23" Type="http://schemas.openxmlformats.org/officeDocument/2006/relationships/image" Target="../media/image85.wmf"/><Relationship Id="rId28" Type="http://schemas.openxmlformats.org/officeDocument/2006/relationships/image" Target="../media/image90.wmf"/><Relationship Id="rId10" Type="http://schemas.openxmlformats.org/officeDocument/2006/relationships/image" Target="../media/image72.wmf"/><Relationship Id="rId19" Type="http://schemas.openxmlformats.org/officeDocument/2006/relationships/image" Target="../media/image81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Relationship Id="rId14" Type="http://schemas.openxmlformats.org/officeDocument/2006/relationships/image" Target="../media/image76.wmf"/><Relationship Id="rId22" Type="http://schemas.openxmlformats.org/officeDocument/2006/relationships/image" Target="../media/image84.wmf"/><Relationship Id="rId27" Type="http://schemas.openxmlformats.org/officeDocument/2006/relationships/image" Target="../media/image8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1CB26-3CC7-4C92-ACFE-3A9C636E7F56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0218F-ECBC-4B15-8A64-06E1F7C64C01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6615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195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83050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3990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8070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9004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4786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7037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5722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60218F-ECBC-4B15-8A64-06E1F7C64C01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33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D77F8EB-98AE-498F-9CC1-84AE9EAFCCE9}" type="datetimeFigureOut">
              <a:rPr lang="en-CA" smtClean="0"/>
              <a:pPr/>
              <a:t>2018-11-04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E482959-85FE-4A5F-BF34-624062A710F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2.bin"/><Relationship Id="rId39" Type="http://schemas.openxmlformats.org/officeDocument/2006/relationships/image" Target="../media/image19.wmf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34" Type="http://schemas.openxmlformats.org/officeDocument/2006/relationships/oleObject" Target="../embeddings/oleObject16.bin"/><Relationship Id="rId42" Type="http://schemas.openxmlformats.org/officeDocument/2006/relationships/oleObject" Target="../embeddings/oleObject20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33" Type="http://schemas.openxmlformats.org/officeDocument/2006/relationships/image" Target="../media/image16.wmf"/><Relationship Id="rId38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29" Type="http://schemas.openxmlformats.org/officeDocument/2006/relationships/image" Target="../media/image14.wmf"/><Relationship Id="rId41" Type="http://schemas.openxmlformats.org/officeDocument/2006/relationships/image" Target="../media/image20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32" Type="http://schemas.openxmlformats.org/officeDocument/2006/relationships/oleObject" Target="../embeddings/oleObject15.bin"/><Relationship Id="rId37" Type="http://schemas.openxmlformats.org/officeDocument/2006/relationships/image" Target="../media/image18.wmf"/><Relationship Id="rId40" Type="http://schemas.openxmlformats.org/officeDocument/2006/relationships/oleObject" Target="../embeddings/oleObject19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28" Type="http://schemas.openxmlformats.org/officeDocument/2006/relationships/oleObject" Target="../embeddings/oleObject13.bin"/><Relationship Id="rId36" Type="http://schemas.openxmlformats.org/officeDocument/2006/relationships/oleObject" Target="../embeddings/oleObject17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5.wmf"/><Relationship Id="rId44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Relationship Id="rId27" Type="http://schemas.openxmlformats.org/officeDocument/2006/relationships/image" Target="../media/image13.wmf"/><Relationship Id="rId30" Type="http://schemas.openxmlformats.org/officeDocument/2006/relationships/oleObject" Target="../embeddings/oleObject14.bin"/><Relationship Id="rId35" Type="http://schemas.openxmlformats.org/officeDocument/2006/relationships/image" Target="../media/image17.wmf"/><Relationship Id="rId43" Type="http://schemas.openxmlformats.org/officeDocument/2006/relationships/image" Target="../media/image2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0.bin"/><Relationship Id="rId26" Type="http://schemas.openxmlformats.org/officeDocument/2006/relationships/oleObject" Target="../embeddings/oleObject34.bin"/><Relationship Id="rId39" Type="http://schemas.openxmlformats.org/officeDocument/2006/relationships/image" Target="../media/image41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38.bin"/><Relationship Id="rId42" Type="http://schemas.openxmlformats.org/officeDocument/2006/relationships/image" Target="../media/image42.wmf"/><Relationship Id="rId47" Type="http://schemas.openxmlformats.org/officeDocument/2006/relationships/oleObject" Target="../embeddings/oleObject44.bin"/><Relationship Id="rId50" Type="http://schemas.openxmlformats.org/officeDocument/2006/relationships/image" Target="../media/image46.wmf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7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33" Type="http://schemas.openxmlformats.org/officeDocument/2006/relationships/image" Target="../media/image38.wmf"/><Relationship Id="rId38" Type="http://schemas.openxmlformats.org/officeDocument/2006/relationships/oleObject" Target="../embeddings/oleObject40.bin"/><Relationship Id="rId46" Type="http://schemas.openxmlformats.org/officeDocument/2006/relationships/image" Target="../media/image4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9.bin"/><Relationship Id="rId20" Type="http://schemas.openxmlformats.org/officeDocument/2006/relationships/oleObject" Target="../embeddings/oleObject31.bin"/><Relationship Id="rId29" Type="http://schemas.openxmlformats.org/officeDocument/2006/relationships/image" Target="../media/image36.wmf"/><Relationship Id="rId41" Type="http://schemas.openxmlformats.org/officeDocument/2006/relationships/oleObject" Target="../embeddings/oleObject41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3.bin"/><Relationship Id="rId32" Type="http://schemas.openxmlformats.org/officeDocument/2006/relationships/oleObject" Target="../embeddings/oleObject37.bin"/><Relationship Id="rId37" Type="http://schemas.openxmlformats.org/officeDocument/2006/relationships/image" Target="../media/image40.wmf"/><Relationship Id="rId40" Type="http://schemas.openxmlformats.org/officeDocument/2006/relationships/hyperlink" Target="http://www.bcmath.ca/" TargetMode="External"/><Relationship Id="rId45" Type="http://schemas.openxmlformats.org/officeDocument/2006/relationships/oleObject" Target="../embeddings/oleObject43.bin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35.bin"/><Relationship Id="rId36" Type="http://schemas.openxmlformats.org/officeDocument/2006/relationships/oleObject" Target="../embeddings/oleObject39.bin"/><Relationship Id="rId49" Type="http://schemas.openxmlformats.org/officeDocument/2006/relationships/oleObject" Target="../embeddings/oleObject45.bin"/><Relationship Id="rId10" Type="http://schemas.openxmlformats.org/officeDocument/2006/relationships/oleObject" Target="../embeddings/oleObject26.bin"/><Relationship Id="rId19" Type="http://schemas.openxmlformats.org/officeDocument/2006/relationships/image" Target="../media/image31.wmf"/><Relationship Id="rId31" Type="http://schemas.openxmlformats.org/officeDocument/2006/relationships/image" Target="../media/image37.wmf"/><Relationship Id="rId44" Type="http://schemas.openxmlformats.org/officeDocument/2006/relationships/image" Target="../media/image43.wmf"/><Relationship Id="rId52" Type="http://schemas.openxmlformats.org/officeDocument/2006/relationships/image" Target="../media/image47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28.bin"/><Relationship Id="rId22" Type="http://schemas.openxmlformats.org/officeDocument/2006/relationships/oleObject" Target="../embeddings/oleObject32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36.bin"/><Relationship Id="rId35" Type="http://schemas.openxmlformats.org/officeDocument/2006/relationships/image" Target="../media/image39.wmf"/><Relationship Id="rId43" Type="http://schemas.openxmlformats.org/officeDocument/2006/relationships/oleObject" Target="../embeddings/oleObject42.bin"/><Relationship Id="rId48" Type="http://schemas.openxmlformats.org/officeDocument/2006/relationships/image" Target="../media/image45.wmf"/><Relationship Id="rId8" Type="http://schemas.openxmlformats.org/officeDocument/2006/relationships/oleObject" Target="../embeddings/oleObject25.bin"/><Relationship Id="rId51" Type="http://schemas.openxmlformats.org/officeDocument/2006/relationships/oleObject" Target="../embeddings/oleObject4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cmath.ca/" TargetMode="External"/><Relationship Id="rId13" Type="http://schemas.openxmlformats.org/officeDocument/2006/relationships/oleObject" Target="../embeddings/oleObject51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49.wmf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0.bin"/><Relationship Id="rId5" Type="http://schemas.openxmlformats.org/officeDocument/2006/relationships/image" Target="../media/image48.wmf"/><Relationship Id="rId10" Type="http://schemas.openxmlformats.org/officeDocument/2006/relationships/image" Target="../media/image50.wmf"/><Relationship Id="rId4" Type="http://schemas.openxmlformats.org/officeDocument/2006/relationships/oleObject" Target="../embeddings/oleObject47.bin"/><Relationship Id="rId9" Type="http://schemas.openxmlformats.org/officeDocument/2006/relationships/oleObject" Target="../embeddings/oleObject49.bin"/><Relationship Id="rId14" Type="http://schemas.openxmlformats.org/officeDocument/2006/relationships/image" Target="../media/image52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4.bin"/><Relationship Id="rId13" Type="http://schemas.openxmlformats.org/officeDocument/2006/relationships/image" Target="../media/image57.wmf"/><Relationship Id="rId18" Type="http://schemas.openxmlformats.org/officeDocument/2006/relationships/oleObject" Target="../embeddings/oleObject5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61.wmf"/><Relationship Id="rId7" Type="http://schemas.openxmlformats.org/officeDocument/2006/relationships/image" Target="../media/image54.wmf"/><Relationship Id="rId12" Type="http://schemas.openxmlformats.org/officeDocument/2006/relationships/oleObject" Target="../embeddings/oleObject56.bin"/><Relationship Id="rId17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3.bin"/><Relationship Id="rId11" Type="http://schemas.openxmlformats.org/officeDocument/2006/relationships/image" Target="../media/image56.wmf"/><Relationship Id="rId5" Type="http://schemas.openxmlformats.org/officeDocument/2006/relationships/image" Target="../media/image53.wmf"/><Relationship Id="rId15" Type="http://schemas.openxmlformats.org/officeDocument/2006/relationships/image" Target="../media/image58.wmf"/><Relationship Id="rId23" Type="http://schemas.openxmlformats.org/officeDocument/2006/relationships/image" Target="../media/image62.wmf"/><Relationship Id="rId10" Type="http://schemas.openxmlformats.org/officeDocument/2006/relationships/oleObject" Target="../embeddings/oleObject55.bin"/><Relationship Id="rId19" Type="http://schemas.openxmlformats.org/officeDocument/2006/relationships/image" Target="../media/image60.wmf"/><Relationship Id="rId4" Type="http://schemas.openxmlformats.org/officeDocument/2006/relationships/oleObject" Target="../embeddings/oleObject52.bin"/><Relationship Id="rId9" Type="http://schemas.openxmlformats.org/officeDocument/2006/relationships/image" Target="../media/image55.wmf"/><Relationship Id="rId14" Type="http://schemas.openxmlformats.org/officeDocument/2006/relationships/oleObject" Target="../embeddings/oleObject57.bin"/><Relationship Id="rId22" Type="http://schemas.openxmlformats.org/officeDocument/2006/relationships/oleObject" Target="../embeddings/oleObject61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7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9" Type="http://schemas.openxmlformats.org/officeDocument/2006/relationships/image" Target="../media/image80.wmf"/><Relationship Id="rId21" Type="http://schemas.openxmlformats.org/officeDocument/2006/relationships/image" Target="../media/image71.wmf"/><Relationship Id="rId34" Type="http://schemas.openxmlformats.org/officeDocument/2006/relationships/oleObject" Target="../embeddings/oleObject77.bin"/><Relationship Id="rId42" Type="http://schemas.openxmlformats.org/officeDocument/2006/relationships/oleObject" Target="../embeddings/oleObject81.bin"/><Relationship Id="rId47" Type="http://schemas.openxmlformats.org/officeDocument/2006/relationships/image" Target="../media/image84.wmf"/><Relationship Id="rId50" Type="http://schemas.openxmlformats.org/officeDocument/2006/relationships/oleObject" Target="../embeddings/oleObject85.bin"/><Relationship Id="rId55" Type="http://schemas.openxmlformats.org/officeDocument/2006/relationships/image" Target="../media/image88.wmf"/><Relationship Id="rId7" Type="http://schemas.openxmlformats.org/officeDocument/2006/relationships/image" Target="../media/image64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33" Type="http://schemas.openxmlformats.org/officeDocument/2006/relationships/image" Target="../media/image77.wmf"/><Relationship Id="rId38" Type="http://schemas.openxmlformats.org/officeDocument/2006/relationships/oleObject" Target="../embeddings/oleObject79.bin"/><Relationship Id="rId46" Type="http://schemas.openxmlformats.org/officeDocument/2006/relationships/oleObject" Target="../embeddings/oleObject83.bin"/><Relationship Id="rId59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75.wmf"/><Relationship Id="rId41" Type="http://schemas.openxmlformats.org/officeDocument/2006/relationships/image" Target="../media/image81.wmf"/><Relationship Id="rId54" Type="http://schemas.openxmlformats.org/officeDocument/2006/relationships/oleObject" Target="../embeddings/oleObject87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6.wmf"/><Relationship Id="rId24" Type="http://schemas.openxmlformats.org/officeDocument/2006/relationships/oleObject" Target="../embeddings/oleObject72.bin"/><Relationship Id="rId32" Type="http://schemas.openxmlformats.org/officeDocument/2006/relationships/oleObject" Target="../embeddings/oleObject76.bin"/><Relationship Id="rId37" Type="http://schemas.openxmlformats.org/officeDocument/2006/relationships/image" Target="../media/image79.wmf"/><Relationship Id="rId40" Type="http://schemas.openxmlformats.org/officeDocument/2006/relationships/oleObject" Target="../embeddings/oleObject80.bin"/><Relationship Id="rId45" Type="http://schemas.openxmlformats.org/officeDocument/2006/relationships/image" Target="../media/image83.wmf"/><Relationship Id="rId53" Type="http://schemas.openxmlformats.org/officeDocument/2006/relationships/image" Target="../media/image87.wmf"/><Relationship Id="rId58" Type="http://schemas.openxmlformats.org/officeDocument/2006/relationships/oleObject" Target="../embeddings/oleObject89.bin"/><Relationship Id="rId5" Type="http://schemas.openxmlformats.org/officeDocument/2006/relationships/image" Target="../media/image63.wmf"/><Relationship Id="rId15" Type="http://schemas.openxmlformats.org/officeDocument/2006/relationships/image" Target="../media/image68.wmf"/><Relationship Id="rId23" Type="http://schemas.openxmlformats.org/officeDocument/2006/relationships/image" Target="../media/image72.wmf"/><Relationship Id="rId28" Type="http://schemas.openxmlformats.org/officeDocument/2006/relationships/oleObject" Target="../embeddings/oleObject74.bin"/><Relationship Id="rId36" Type="http://schemas.openxmlformats.org/officeDocument/2006/relationships/oleObject" Target="../embeddings/oleObject78.bin"/><Relationship Id="rId49" Type="http://schemas.openxmlformats.org/officeDocument/2006/relationships/image" Target="../media/image85.wmf"/><Relationship Id="rId57" Type="http://schemas.openxmlformats.org/officeDocument/2006/relationships/image" Target="../media/image89.wmf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70.wmf"/><Relationship Id="rId31" Type="http://schemas.openxmlformats.org/officeDocument/2006/relationships/image" Target="../media/image76.wmf"/><Relationship Id="rId44" Type="http://schemas.openxmlformats.org/officeDocument/2006/relationships/oleObject" Target="../embeddings/oleObject82.bin"/><Relationship Id="rId52" Type="http://schemas.openxmlformats.org/officeDocument/2006/relationships/oleObject" Target="../embeddings/oleObject86.bin"/><Relationship Id="rId60" Type="http://schemas.openxmlformats.org/officeDocument/2006/relationships/hyperlink" Target="http://www.bcmath.ca/" TargetMode="External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74.wmf"/><Relationship Id="rId30" Type="http://schemas.openxmlformats.org/officeDocument/2006/relationships/oleObject" Target="../embeddings/oleObject75.bin"/><Relationship Id="rId35" Type="http://schemas.openxmlformats.org/officeDocument/2006/relationships/image" Target="../media/image78.wmf"/><Relationship Id="rId43" Type="http://schemas.openxmlformats.org/officeDocument/2006/relationships/image" Target="../media/image82.wmf"/><Relationship Id="rId48" Type="http://schemas.openxmlformats.org/officeDocument/2006/relationships/oleObject" Target="../embeddings/oleObject84.bin"/><Relationship Id="rId56" Type="http://schemas.openxmlformats.org/officeDocument/2006/relationships/oleObject" Target="../embeddings/oleObject88.bin"/><Relationship Id="rId8" Type="http://schemas.openxmlformats.org/officeDocument/2006/relationships/oleObject" Target="../embeddings/oleObject64.bin"/><Relationship Id="rId51" Type="http://schemas.openxmlformats.org/officeDocument/2006/relationships/image" Target="../media/image86.wmf"/><Relationship Id="rId3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95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2.wmf"/><Relationship Id="rId12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94.wmf"/><Relationship Id="rId5" Type="http://schemas.openxmlformats.org/officeDocument/2006/relationships/image" Target="../media/image91.wmf"/><Relationship Id="rId15" Type="http://schemas.openxmlformats.org/officeDocument/2006/relationships/image" Target="../media/image96.wmf"/><Relationship Id="rId10" Type="http://schemas.openxmlformats.org/officeDocument/2006/relationships/oleObject" Target="../embeddings/oleObject93.bin"/><Relationship Id="rId4" Type="http://schemas.openxmlformats.org/officeDocument/2006/relationships/oleObject" Target="../embeddings/oleObject90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9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/>
              <a:t>Section 3.3</a:t>
            </a:r>
            <a:br>
              <a:rPr lang="en-CA" dirty="0"/>
            </a:br>
            <a:r>
              <a:rPr lang="en-CA" dirty="0"/>
              <a:t>Evaluating the Percent of a Number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0104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305800" cy="715962"/>
          </a:xfrm>
        </p:spPr>
        <p:txBody>
          <a:bodyPr>
            <a:noAutofit/>
          </a:bodyPr>
          <a:lstStyle/>
          <a:p>
            <a:r>
              <a:rPr lang="en-CA" sz="2400" dirty="0"/>
              <a:t>Review: Write each of the following percentages in decimal form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74637" y="1143000"/>
          <a:ext cx="1177765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431640" imgH="177480" progId="Equation.DSMT4">
                  <p:embed/>
                </p:oleObj>
              </mc:Choice>
              <mc:Fallback>
                <p:oleObj name="Equation" r:id="rId4" imgW="43164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637" y="1143000"/>
                        <a:ext cx="1177765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" y="2105589"/>
          <a:ext cx="1177765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105589"/>
                        <a:ext cx="1177765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5275" y="3108889"/>
          <a:ext cx="1248290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457200" imgH="177480" progId="Equation.DSMT4">
                  <p:embed/>
                </p:oleObj>
              </mc:Choice>
              <mc:Fallback>
                <p:oleObj name="Equation" r:id="rId8" imgW="45720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75" y="3108889"/>
                        <a:ext cx="1248290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0175" y="4162989"/>
          <a:ext cx="1526157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558720" imgH="177480" progId="Equation.DSMT4">
                  <p:embed/>
                </p:oleObj>
              </mc:Choice>
              <mc:Fallback>
                <p:oleObj name="Equation" r:id="rId10" imgW="55872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4162989"/>
                        <a:ext cx="1526157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09562" y="5305989"/>
          <a:ext cx="1214438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444240" imgH="177480" progId="Equation.DSMT4">
                  <p:embed/>
                </p:oleObj>
              </mc:Choice>
              <mc:Fallback>
                <p:oleObj name="Equation" r:id="rId12" imgW="444240" imgH="177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5305989"/>
                        <a:ext cx="1214438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71913" y="1143000"/>
          <a:ext cx="1386518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507960" imgH="177480" progId="Equation.DSMT4">
                  <p:embed/>
                </p:oleObj>
              </mc:Choice>
              <mc:Fallback>
                <p:oleObj name="Equation" r:id="rId14" imgW="50796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1143000"/>
                        <a:ext cx="1386518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903664" y="2105589"/>
          <a:ext cx="1385108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507960" imgH="177480" progId="Equation.DSMT4">
                  <p:embed/>
                </p:oleObj>
              </mc:Choice>
              <mc:Fallback>
                <p:oleObj name="Equation" r:id="rId16" imgW="507960" imgH="177480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3664" y="2105589"/>
                        <a:ext cx="1385108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846512" y="3108889"/>
          <a:ext cx="1457043" cy="485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533160" imgH="177480" progId="Equation.DSMT4">
                  <p:embed/>
                </p:oleObj>
              </mc:Choice>
              <mc:Fallback>
                <p:oleObj name="Equation" r:id="rId18" imgW="533160" imgH="17748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6512" y="3108889"/>
                        <a:ext cx="1457043" cy="4852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051300" y="4162425"/>
          <a:ext cx="12827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469800" imgH="177480" progId="Equation.DSMT4">
                  <p:embed/>
                </p:oleObj>
              </mc:Choice>
              <mc:Fallback>
                <p:oleObj name="Equation" r:id="rId20" imgW="469800" imgH="17748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1300" y="4162425"/>
                        <a:ext cx="128270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883025" y="5305425"/>
          <a:ext cx="14922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545760" imgH="177480" progId="Equation.DSMT4">
                  <p:embed/>
                </p:oleObj>
              </mc:Choice>
              <mc:Fallback>
                <p:oleObj name="Equation" r:id="rId22" imgW="54576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3025" y="5305425"/>
                        <a:ext cx="14922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606550" y="1190625"/>
          <a:ext cx="831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304560" imgH="177480" progId="Equation.DSMT4">
                  <p:embed/>
                </p:oleObj>
              </mc:Choice>
              <mc:Fallback>
                <p:oleObj name="Equation" r:id="rId24" imgW="304560" imgH="177480" progId="Equation.DSMT4">
                  <p:embed/>
                  <p:pic>
                    <p:nvPicPr>
                      <p:cNvPr id="15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6550" y="1190625"/>
                        <a:ext cx="831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1682750" y="2105025"/>
          <a:ext cx="831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6" imgW="304560" imgH="177480" progId="Equation.DSMT4">
                  <p:embed/>
                </p:oleObj>
              </mc:Choice>
              <mc:Fallback>
                <p:oleObj name="Equation" r:id="rId26" imgW="304560" imgH="177480" progId="Equation.DSMT4">
                  <p:embed/>
                  <p:pic>
                    <p:nvPicPr>
                      <p:cNvPr id="16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2105025"/>
                        <a:ext cx="831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1676400" y="3124200"/>
          <a:ext cx="831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8" imgW="304560" imgH="177480" progId="Equation.DSMT4">
                  <p:embed/>
                </p:oleObj>
              </mc:Choice>
              <mc:Fallback>
                <p:oleObj name="Equation" r:id="rId28" imgW="304560" imgH="177480" progId="Equation.DSMT4">
                  <p:embed/>
                  <p:pic>
                    <p:nvPicPr>
                      <p:cNvPr id="17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124200"/>
                        <a:ext cx="831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703388" y="4162425"/>
          <a:ext cx="10398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0" imgW="380880" imgH="177480" progId="Equation.DSMT4">
                  <p:embed/>
                </p:oleObj>
              </mc:Choice>
              <mc:Fallback>
                <p:oleObj name="Equation" r:id="rId30" imgW="380880" imgH="17748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4162425"/>
                        <a:ext cx="10398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833563" y="5305425"/>
          <a:ext cx="831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2" imgW="304560" imgH="177480" progId="Equation.DSMT4">
                  <p:embed/>
                </p:oleObj>
              </mc:Choice>
              <mc:Fallback>
                <p:oleObj name="Equation" r:id="rId32" imgW="30456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3563" y="5305425"/>
                        <a:ext cx="831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416550" y="1143000"/>
          <a:ext cx="831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4" imgW="304560" imgH="177480" progId="Equation.DSMT4">
                  <p:embed/>
                </p:oleObj>
              </mc:Choice>
              <mc:Fallback>
                <p:oleObj name="Equation" r:id="rId34" imgW="304560" imgH="17748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6550" y="1143000"/>
                        <a:ext cx="831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434013" y="2105025"/>
          <a:ext cx="79692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6" imgW="291960" imgH="177480" progId="Equation.DSMT4">
                  <p:embed/>
                </p:oleObj>
              </mc:Choice>
              <mc:Fallback>
                <p:oleObj name="Equation" r:id="rId36" imgW="29196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2105025"/>
                        <a:ext cx="79692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92738" y="3124200"/>
          <a:ext cx="866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8" imgW="317160" imgH="177480" progId="Equation.DSMT4">
                  <p:embed/>
                </p:oleObj>
              </mc:Choice>
              <mc:Fallback>
                <p:oleObj name="Equation" r:id="rId38" imgW="317160" imgH="17748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2738" y="3124200"/>
                        <a:ext cx="866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437188" y="4162425"/>
          <a:ext cx="1039812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0" imgW="380880" imgH="177480" progId="Equation.DSMT4">
                  <p:embed/>
                </p:oleObj>
              </mc:Choice>
              <mc:Fallback>
                <p:oleObj name="Equation" r:id="rId40" imgW="380880" imgH="17748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7188" y="4162425"/>
                        <a:ext cx="1039812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5381625" y="5305425"/>
          <a:ext cx="1247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2" imgW="457200" imgH="177480" progId="Equation.DSMT4">
                  <p:embed/>
                </p:oleObj>
              </mc:Choice>
              <mc:Fallback>
                <p:oleObj name="Equation" r:id="rId42" imgW="45720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25" y="5305425"/>
                        <a:ext cx="1247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44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/>
              <a:t>Percentage of a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305800" cy="2743200"/>
          </a:xfrm>
        </p:spPr>
        <p:txBody>
          <a:bodyPr>
            <a:normAutofit/>
          </a:bodyPr>
          <a:lstStyle/>
          <a:p>
            <a:r>
              <a:rPr lang="en-CA" dirty="0"/>
              <a:t>When looking for the “</a:t>
            </a:r>
            <a:r>
              <a:rPr lang="en-CA" i="1" dirty="0"/>
              <a:t>percentage”</a:t>
            </a:r>
            <a:r>
              <a:rPr lang="en-CA" dirty="0"/>
              <a:t> of a number, multiply the number by the percentage</a:t>
            </a:r>
          </a:p>
          <a:p>
            <a:r>
              <a:rPr lang="en-CA" dirty="0"/>
              <a:t>Sometimes it’s easier to convert the percentage to decimal form first</a:t>
            </a:r>
          </a:p>
          <a:p>
            <a:endParaRPr lang="en-CA" dirty="0"/>
          </a:p>
          <a:p>
            <a:r>
              <a:rPr lang="en-CA" dirty="0" err="1"/>
              <a:t>Ie</a:t>
            </a:r>
            <a:r>
              <a:rPr lang="en-CA" dirty="0"/>
              <a:t>: Find 50% of $60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9725" y="3638550"/>
          <a:ext cx="17684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660240" imgH="177480" progId="Equation.DSMT4">
                  <p:embed/>
                </p:oleObj>
              </mc:Choice>
              <mc:Fallback>
                <p:oleObj name="Equation" r:id="rId4" imgW="66024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9725" y="3638550"/>
                        <a:ext cx="1768475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363912" y="3638550"/>
          <a:ext cx="10556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393480" imgH="177480" progId="Equation.DSMT4">
                  <p:embed/>
                </p:oleObj>
              </mc:Choice>
              <mc:Fallback>
                <p:oleObj name="Equation" r:id="rId6" imgW="39348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2" y="3638550"/>
                        <a:ext cx="1055688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953000" y="3657600"/>
            <a:ext cx="28424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dirty="0">
                <a:solidFill>
                  <a:srgbClr val="FF0000"/>
                </a:solidFill>
              </a:rPr>
              <a:t>So 50% of $60 is $30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04800" y="4343400"/>
            <a:ext cx="8305800" cy="213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percentages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easy to find, like 10% is 0.1, </a:t>
            </a:r>
            <a:b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20% is 0.2, 30% is 0.3 ,.... and  100% is 1.00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Note: When asked to find 100% of a number, it is basically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number itself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8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004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763000" cy="563562"/>
          </a:xfrm>
        </p:spPr>
        <p:txBody>
          <a:bodyPr>
            <a:normAutofit/>
          </a:bodyPr>
          <a:lstStyle/>
          <a:p>
            <a:r>
              <a:rPr lang="en-CA" sz="2500" dirty="0"/>
              <a:t>Ex: Evaluate the given percentage for each number: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1" y="966788"/>
          <a:ext cx="2209800" cy="51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876240" imgH="203040" progId="Equation.DSMT4">
                  <p:embed/>
                </p:oleObj>
              </mc:Choice>
              <mc:Fallback>
                <p:oleObj name="Equation" r:id="rId4" imgW="87624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1" y="966788"/>
                        <a:ext cx="2209800" cy="51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633914" y="990600"/>
          <a:ext cx="2465226" cy="5123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977760" imgH="203040" progId="Equation.DSMT4">
                  <p:embed/>
                </p:oleObj>
              </mc:Choice>
              <mc:Fallback>
                <p:oleObj name="Equation" r:id="rId6" imgW="97776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14" y="990600"/>
                        <a:ext cx="2465226" cy="51231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" y="2743200"/>
          <a:ext cx="259397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028520" imgH="203040" progId="Equation.DSMT4">
                  <p:embed/>
                </p:oleObj>
              </mc:Choice>
              <mc:Fallback>
                <p:oleObj name="Equation" r:id="rId8" imgW="102852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743200"/>
                        <a:ext cx="2593975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78363" y="2743200"/>
          <a:ext cx="236855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939600" imgH="203040" progId="Equation.DSMT4">
                  <p:embed/>
                </p:oleObj>
              </mc:Choice>
              <mc:Fallback>
                <p:oleObj name="Equation" r:id="rId10" imgW="93960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2743200"/>
                        <a:ext cx="236855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3675" y="4572000"/>
          <a:ext cx="2274021" cy="51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901440" imgH="203040" progId="Equation.DSMT4">
                  <p:embed/>
                </p:oleObj>
              </mc:Choice>
              <mc:Fallback>
                <p:oleObj name="Equation" r:id="rId12" imgW="901440" imgH="2030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75" y="4572000"/>
                        <a:ext cx="2274021" cy="51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4608512" y="4572000"/>
          <a:ext cx="2401888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952200" imgH="203040" progId="Equation.DSMT4">
                  <p:embed/>
                </p:oleObj>
              </mc:Choice>
              <mc:Fallback>
                <p:oleObj name="Equation" r:id="rId14" imgW="95220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8512" y="4572000"/>
                        <a:ext cx="2401888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387350" y="1524000"/>
          <a:ext cx="1733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634680" imgH="177480" progId="Equation.DSMT4">
                  <p:embed/>
                </p:oleObj>
              </mc:Choice>
              <mc:Fallback>
                <p:oleObj name="Equation" r:id="rId16" imgW="634680" imgH="177480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1524000"/>
                        <a:ext cx="1733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81000" y="2057400"/>
          <a:ext cx="831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304560" imgH="177480" progId="Equation.DSMT4">
                  <p:embed/>
                </p:oleObj>
              </mc:Choice>
              <mc:Fallback>
                <p:oleObj name="Equation" r:id="rId18" imgW="304560" imgH="17748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831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8"/>
          <p:cNvGraphicFramePr>
            <a:graphicFrameLocks noChangeAspect="1"/>
          </p:cNvGraphicFramePr>
          <p:nvPr/>
        </p:nvGraphicFramePr>
        <p:xfrm>
          <a:off x="4562475" y="1600200"/>
          <a:ext cx="19065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698400" imgH="177480" progId="Equation.DSMT4">
                  <p:embed/>
                </p:oleObj>
              </mc:Choice>
              <mc:Fallback>
                <p:oleObj name="Equation" r:id="rId20" imgW="698400" imgH="177480" progId="Equation.DSMT4">
                  <p:embed/>
                  <p:pic>
                    <p:nvPicPr>
                      <p:cNvPr id="1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2475" y="1600200"/>
                        <a:ext cx="1906588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/>
        </p:nvGraphicFramePr>
        <p:xfrm>
          <a:off x="4572000" y="2085975"/>
          <a:ext cx="866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317160" imgH="177480" progId="Equation.DSMT4">
                  <p:embed/>
                </p:oleObj>
              </mc:Choice>
              <mc:Fallback>
                <p:oleObj name="Equation" r:id="rId22" imgW="317160" imgH="177480" progId="Equation.DSMT4">
                  <p:embed/>
                  <p:pic>
                    <p:nvPicPr>
                      <p:cNvPr id="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085975"/>
                        <a:ext cx="866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300038" y="3343275"/>
          <a:ext cx="19081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698400" imgH="177480" progId="Equation.DSMT4">
                  <p:embed/>
                </p:oleObj>
              </mc:Choice>
              <mc:Fallback>
                <p:oleObj name="Equation" r:id="rId24" imgW="698400" imgH="177480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8" y="3343275"/>
                        <a:ext cx="19081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8"/>
          <p:cNvGraphicFramePr>
            <a:graphicFrameLocks noChangeAspect="1"/>
          </p:cNvGraphicFramePr>
          <p:nvPr/>
        </p:nvGraphicFramePr>
        <p:xfrm>
          <a:off x="304800" y="3829050"/>
          <a:ext cx="866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317160" imgH="177480" progId="Equation.DSMT4">
                  <p:embed/>
                </p:oleObj>
              </mc:Choice>
              <mc:Fallback>
                <p:oleObj name="Equation" r:id="rId26" imgW="317160" imgH="177480" progId="Equation.DSMT4">
                  <p:embed/>
                  <p:pic>
                    <p:nvPicPr>
                      <p:cNvPr id="1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829050"/>
                        <a:ext cx="866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8"/>
          <p:cNvGraphicFramePr>
            <a:graphicFrameLocks noChangeAspect="1"/>
          </p:cNvGraphicFramePr>
          <p:nvPr/>
        </p:nvGraphicFramePr>
        <p:xfrm>
          <a:off x="4648200" y="3371850"/>
          <a:ext cx="1733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634680" imgH="177480" progId="Equation.DSMT4">
                  <p:embed/>
                </p:oleObj>
              </mc:Choice>
              <mc:Fallback>
                <p:oleObj name="Equation" r:id="rId28" imgW="634680" imgH="177480" progId="Equation.DSMT4">
                  <p:embed/>
                  <p:pic>
                    <p:nvPicPr>
                      <p:cNvPr id="1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371850"/>
                        <a:ext cx="1733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4624388" y="3873500"/>
          <a:ext cx="866775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317160" imgH="164880" progId="Equation.DSMT4">
                  <p:embed/>
                </p:oleObj>
              </mc:Choice>
              <mc:Fallback>
                <p:oleObj name="Equation" r:id="rId30" imgW="317160" imgH="164880" progId="Equation.DSMT4">
                  <p:embed/>
                  <p:pic>
                    <p:nvPicPr>
                      <p:cNvPr id="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3873500"/>
                        <a:ext cx="866775" cy="452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/>
        </p:nvGraphicFramePr>
        <p:xfrm>
          <a:off x="387350" y="5248275"/>
          <a:ext cx="1733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634680" imgH="177480" progId="Equation.DSMT4">
                  <p:embed/>
                </p:oleObj>
              </mc:Choice>
              <mc:Fallback>
                <p:oleObj name="Equation" r:id="rId32" imgW="634680" imgH="177480" progId="Equation.DSMT4">
                  <p:embed/>
                  <p:pic>
                    <p:nvPicPr>
                      <p:cNvPr id="1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5248275"/>
                        <a:ext cx="1733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363538" y="5734050"/>
          <a:ext cx="866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317160" imgH="177480" progId="Equation.DSMT4">
                  <p:embed/>
                </p:oleObj>
              </mc:Choice>
              <mc:Fallback>
                <p:oleObj name="Equation" r:id="rId34" imgW="317160" imgH="177480" progId="Equation.DSMT4">
                  <p:embed/>
                  <p:pic>
                    <p:nvPicPr>
                      <p:cNvPr id="1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5734050"/>
                        <a:ext cx="866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4648200" y="5276850"/>
          <a:ext cx="17335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634680" imgH="177480" progId="Equation.DSMT4">
                  <p:embed/>
                </p:oleObj>
              </mc:Choice>
              <mc:Fallback>
                <p:oleObj name="Equation" r:id="rId36" imgW="634680" imgH="177480" progId="Equation.DSMT4">
                  <p:embed/>
                  <p:pic>
                    <p:nvPicPr>
                      <p:cNvPr id="1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276850"/>
                        <a:ext cx="17335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4641850" y="5762625"/>
          <a:ext cx="83185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304560" imgH="177480" progId="Equation.DSMT4">
                  <p:embed/>
                </p:oleObj>
              </mc:Choice>
              <mc:Fallback>
                <p:oleObj name="Equation" r:id="rId38" imgW="304560" imgH="177480" progId="Equation.DSMT4">
                  <p:embed/>
                  <p:pic>
                    <p:nvPicPr>
                      <p:cNvPr id="2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762625"/>
                        <a:ext cx="831850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40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381000" y="1509713"/>
          <a:ext cx="1628775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1" imgW="596880" imgH="228600" progId="Equation.DSMT4">
                  <p:embed/>
                </p:oleObj>
              </mc:Choice>
              <mc:Fallback>
                <p:oleObj name="Equation" r:id="rId41" imgW="596880" imgH="228600" progId="Equation.DSMT4">
                  <p:embed/>
                  <p:pic>
                    <p:nvPicPr>
                      <p:cNvPr id="2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09713"/>
                        <a:ext cx="1628775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8"/>
          <p:cNvGraphicFramePr>
            <a:graphicFrameLocks noChangeAspect="1"/>
          </p:cNvGraphicFramePr>
          <p:nvPr/>
        </p:nvGraphicFramePr>
        <p:xfrm>
          <a:off x="4522787" y="1585913"/>
          <a:ext cx="180181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3" imgW="660240" imgH="228600" progId="Equation.DSMT4">
                  <p:embed/>
                </p:oleObj>
              </mc:Choice>
              <mc:Fallback>
                <p:oleObj name="Equation" r:id="rId43" imgW="660240" imgH="228600" progId="Equation.DSMT4">
                  <p:embed/>
                  <p:pic>
                    <p:nvPicPr>
                      <p:cNvPr id="2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7" y="1585913"/>
                        <a:ext cx="1801813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304800" y="3276600"/>
          <a:ext cx="180181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5" imgW="660240" imgH="228600" progId="Equation.DSMT4">
                  <p:embed/>
                </p:oleObj>
              </mc:Choice>
              <mc:Fallback>
                <p:oleObj name="Equation" r:id="rId45" imgW="660240" imgH="228600" progId="Equation.DSMT4">
                  <p:embed/>
                  <p:pic>
                    <p:nvPicPr>
                      <p:cNvPr id="2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276600"/>
                        <a:ext cx="1801813" cy="623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8"/>
          <p:cNvGraphicFramePr>
            <a:graphicFrameLocks noChangeAspect="1"/>
          </p:cNvGraphicFramePr>
          <p:nvPr/>
        </p:nvGraphicFramePr>
        <p:xfrm>
          <a:off x="4648200" y="3338512"/>
          <a:ext cx="16287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47" imgW="596880" imgH="228600" progId="Equation.DSMT4">
                  <p:embed/>
                </p:oleObj>
              </mc:Choice>
              <mc:Fallback>
                <p:oleObj name="Equation" r:id="rId47" imgW="596880" imgH="228600" progId="Equation.DSMT4">
                  <p:embed/>
                  <p:pic>
                    <p:nvPicPr>
                      <p:cNvPr id="2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3338512"/>
                        <a:ext cx="16287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8"/>
          <p:cNvGraphicFramePr>
            <a:graphicFrameLocks noChangeAspect="1"/>
          </p:cNvGraphicFramePr>
          <p:nvPr/>
        </p:nvGraphicFramePr>
        <p:xfrm>
          <a:off x="381000" y="5181600"/>
          <a:ext cx="16287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9" imgW="596880" imgH="228600" progId="Equation.DSMT4">
                  <p:embed/>
                </p:oleObj>
              </mc:Choice>
              <mc:Fallback>
                <p:oleObj name="Equation" r:id="rId49" imgW="596880" imgH="228600" progId="Equation.DSMT4">
                  <p:embed/>
                  <p:pic>
                    <p:nvPicPr>
                      <p:cNvPr id="2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181600"/>
                        <a:ext cx="16287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8"/>
          <p:cNvGraphicFramePr>
            <a:graphicFrameLocks noChangeAspect="1"/>
          </p:cNvGraphicFramePr>
          <p:nvPr/>
        </p:nvGraphicFramePr>
        <p:xfrm>
          <a:off x="4648200" y="5243512"/>
          <a:ext cx="1628775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Equation" r:id="rId51" imgW="596880" imgH="228600" progId="Equation.DSMT4">
                  <p:embed/>
                </p:oleObj>
              </mc:Choice>
              <mc:Fallback>
                <p:oleObj name="Equation" r:id="rId51" imgW="596880" imgH="228600" progId="Equation.DSMT4">
                  <p:embed/>
                  <p:pic>
                    <p:nvPicPr>
                      <p:cNvPr id="2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243512"/>
                        <a:ext cx="1628775" cy="623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198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05800" cy="2133600"/>
          </a:xfrm>
        </p:spPr>
        <p:txBody>
          <a:bodyPr/>
          <a:lstStyle/>
          <a:p>
            <a:r>
              <a:rPr lang="en-CA" dirty="0"/>
              <a:t>Note: all percentages can be written as a fraction</a:t>
            </a:r>
          </a:p>
          <a:p>
            <a:r>
              <a:rPr lang="en-CA" dirty="0"/>
              <a:t>When looking for the percentage of a number, it may be easier to just multiply by the corresponding fraction </a:t>
            </a:r>
            <a:br>
              <a:rPr lang="en-CA" dirty="0"/>
            </a:br>
            <a:endParaRPr lang="en-CA" sz="1200" dirty="0"/>
          </a:p>
          <a:p>
            <a:r>
              <a:rPr lang="en-CA" dirty="0" err="1"/>
              <a:t>Ie</a:t>
            </a:r>
            <a:r>
              <a:rPr lang="en-CA" dirty="0"/>
              <a:t>: Find 75% of 124</a:t>
            </a:r>
          </a:p>
          <a:p>
            <a:endParaRPr lang="en-CA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143000" y="2128837"/>
          <a:ext cx="141922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609480" imgH="393480" progId="Equation.DSMT4">
                  <p:embed/>
                </p:oleObj>
              </mc:Choice>
              <mc:Fallback>
                <p:oleObj name="Equation" r:id="rId4" imgW="609480" imgH="393480" progId="Equation.DSMT4">
                  <p:embed/>
                  <p:pic>
                    <p:nvPicPr>
                      <p:cNvPr id="184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128837"/>
                        <a:ext cx="141922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2"/>
          <p:cNvGraphicFramePr>
            <a:graphicFrameLocks noChangeAspect="1"/>
          </p:cNvGraphicFramePr>
          <p:nvPr/>
        </p:nvGraphicFramePr>
        <p:xfrm>
          <a:off x="2578100" y="2362200"/>
          <a:ext cx="8509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317160" imgH="177480" progId="Equation.DSMT4">
                  <p:embed/>
                </p:oleObj>
              </mc:Choice>
              <mc:Fallback>
                <p:oleObj name="Equation" r:id="rId6" imgW="317160" imgH="177480" progId="Equation.DSMT4">
                  <p:embed/>
                  <p:pic>
                    <p:nvPicPr>
                      <p:cNvPr id="184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2362200"/>
                        <a:ext cx="850900" cy="476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8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10000" y="2362200"/>
            <a:ext cx="2759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75% is equal to ¾ 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304800" y="2971800"/>
            <a:ext cx="8305800" cy="2133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the text book, there</a:t>
            </a:r>
            <a: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are questions that want us to find a fraction of a percent</a:t>
            </a:r>
            <a:br>
              <a:rPr kumimoji="0" lang="en-CA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CA" sz="2400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lang="en-CA" sz="2400" baseline="0" dirty="0" err="1"/>
              <a:t>ie</a:t>
            </a:r>
            <a:r>
              <a:rPr lang="en-CA" sz="2400" baseline="0" dirty="0"/>
              <a:t>: Find ¼% of 50</a:t>
            </a:r>
            <a:endParaRPr kumimoji="0" lang="en-CA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9179" y="4110335"/>
            <a:ext cx="4110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¼ % is not the same as 0.25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53242" y="4643735"/>
            <a:ext cx="3491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it is actually 0.25 ÷ 100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84500" y="5177135"/>
            <a:ext cx="2444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Which is 0.0025</a:t>
            </a:r>
          </a:p>
        </p:txBody>
      </p:sp>
      <p:graphicFrame>
        <p:nvGraphicFramePr>
          <p:cNvPr id="26" name="Object 2"/>
          <p:cNvGraphicFramePr>
            <a:graphicFrameLocks noChangeAspect="1"/>
          </p:cNvGraphicFramePr>
          <p:nvPr/>
        </p:nvGraphicFramePr>
        <p:xfrm>
          <a:off x="492125" y="4648200"/>
          <a:ext cx="2098675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9" imgW="901440" imgH="393480" progId="Equation.DSMT4">
                  <p:embed/>
                </p:oleObj>
              </mc:Choice>
              <mc:Fallback>
                <p:oleObj name="Equation" r:id="rId9" imgW="901440" imgH="393480" progId="Equation.DSMT4">
                  <p:embed/>
                  <p:pic>
                    <p:nvPicPr>
                      <p:cNvPr id="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5" y="4648200"/>
                        <a:ext cx="2098675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3583147" y="5710535"/>
            <a:ext cx="487505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>
                <a:solidFill>
                  <a:srgbClr val="FF0000"/>
                </a:solidFill>
              </a:rPr>
              <a:t>So multiply the number by the </a:t>
            </a:r>
            <a:br>
              <a:rPr lang="en-CA" sz="2400" dirty="0">
                <a:solidFill>
                  <a:srgbClr val="FF0000"/>
                </a:solidFill>
              </a:rPr>
            </a:br>
            <a:r>
              <a:rPr lang="en-CA" sz="2400" dirty="0">
                <a:solidFill>
                  <a:srgbClr val="FF0000"/>
                </a:solidFill>
              </a:rPr>
              <a:t>fraction  AND then divide by 100</a:t>
            </a:r>
          </a:p>
        </p:txBody>
      </p:sp>
      <p:graphicFrame>
        <p:nvGraphicFramePr>
          <p:cNvPr id="28" name="Object 2"/>
          <p:cNvGraphicFramePr>
            <a:graphicFrameLocks noChangeAspect="1"/>
          </p:cNvGraphicFramePr>
          <p:nvPr/>
        </p:nvGraphicFramePr>
        <p:xfrm>
          <a:off x="457200" y="5680075"/>
          <a:ext cx="18034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1" imgW="774360" imgH="177480" progId="Equation.DSMT4">
                  <p:embed/>
                </p:oleObj>
              </mc:Choice>
              <mc:Fallback>
                <p:oleObj name="Equation" r:id="rId11" imgW="774360" imgH="177480" progId="Equation.DSMT4">
                  <p:embed/>
                  <p:pic>
                    <p:nvPicPr>
                      <p:cNvPr id="2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680075"/>
                        <a:ext cx="18034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/>
        </p:nvGraphicFramePr>
        <p:xfrm>
          <a:off x="457200" y="6213475"/>
          <a:ext cx="118268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3" imgW="507960" imgH="177480" progId="Equation.DSMT4">
                  <p:embed/>
                </p:oleObj>
              </mc:Choice>
              <mc:Fallback>
                <p:oleObj name="Equation" r:id="rId13" imgW="507960" imgH="177480" progId="Equation.DSMT4">
                  <p:embed/>
                  <p:pic>
                    <p:nvPicPr>
                      <p:cNvPr id="2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213475"/>
                        <a:ext cx="1182687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304800"/>
            <a:ext cx="8229600" cy="685800"/>
          </a:xfrm>
        </p:spPr>
        <p:txBody>
          <a:bodyPr/>
          <a:lstStyle/>
          <a:p>
            <a:pPr>
              <a:buNone/>
            </a:pPr>
            <a:r>
              <a:rPr lang="en-CA" dirty="0"/>
              <a:t>Practice: Find the percentage of each number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92074" y="1447800"/>
          <a:ext cx="2498726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990360" imgH="203040" progId="Equation.DSMT4">
                  <p:embed/>
                </p:oleObj>
              </mc:Choice>
              <mc:Fallback>
                <p:oleObj name="Equation" r:id="rId4" imgW="990360" imgH="20304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4" y="1447800"/>
                        <a:ext cx="2498726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3200400" y="1404938"/>
          <a:ext cx="252888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002960" imgH="228600" progId="Equation.DSMT4">
                  <p:embed/>
                </p:oleObj>
              </mc:Choice>
              <mc:Fallback>
                <p:oleObj name="Equation" r:id="rId6" imgW="1002960" imgH="228600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404938"/>
                        <a:ext cx="2528888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6216650" y="1371600"/>
          <a:ext cx="2497138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990360" imgH="228600" progId="Equation.DSMT4">
                  <p:embed/>
                </p:oleObj>
              </mc:Choice>
              <mc:Fallback>
                <p:oleObj name="Equation" r:id="rId8" imgW="990360" imgH="228600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6650" y="1371600"/>
                        <a:ext cx="2497138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457200" y="1981200"/>
          <a:ext cx="14573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533160" imgH="393480" progId="Equation.DSMT4">
                  <p:embed/>
                </p:oleObj>
              </mc:Choice>
              <mc:Fallback>
                <p:oleObj name="Equation" r:id="rId10" imgW="533160" imgH="393480" progId="Equation.DSMT4">
                  <p:embed/>
                  <p:pic>
                    <p:nvPicPr>
                      <p:cNvPr id="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81200"/>
                        <a:ext cx="1457325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/>
        </p:nvGraphicFramePr>
        <p:xfrm>
          <a:off x="466725" y="3400425"/>
          <a:ext cx="866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317160" imgH="177480" progId="Equation.DSMT4">
                  <p:embed/>
                </p:oleObj>
              </mc:Choice>
              <mc:Fallback>
                <p:oleObj name="Equation" r:id="rId12" imgW="317160" imgH="177480" progId="Equation.DSMT4">
                  <p:embed/>
                  <p:pic>
                    <p:nvPicPr>
                      <p:cNvPr id="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400425"/>
                        <a:ext cx="866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3581400" y="1981200"/>
          <a:ext cx="1457325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533160" imgH="393480" progId="Equation.DSMT4">
                  <p:embed/>
                </p:oleObj>
              </mc:Choice>
              <mc:Fallback>
                <p:oleObj name="Equation" r:id="rId14" imgW="533160" imgH="393480" progId="Equation.DSMT4">
                  <p:embed/>
                  <p:pic>
                    <p:nvPicPr>
                      <p:cNvPr id="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81200"/>
                        <a:ext cx="1457325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/>
          <p:cNvGraphicFramePr>
            <a:graphicFrameLocks noChangeAspect="1"/>
          </p:cNvGraphicFramePr>
          <p:nvPr/>
        </p:nvGraphicFramePr>
        <p:xfrm>
          <a:off x="3590925" y="3400425"/>
          <a:ext cx="866775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317160" imgH="177480" progId="Equation.DSMT4">
                  <p:embed/>
                </p:oleObj>
              </mc:Choice>
              <mc:Fallback>
                <p:oleObj name="Equation" r:id="rId16" imgW="317160" imgH="177480" progId="Equation.DSMT4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0925" y="3400425"/>
                        <a:ext cx="866775" cy="485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290536"/>
            <a:ext cx="705032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When asked to find a fractional percent of a number, 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multiply that number by the fraction and divide by 100</a:t>
            </a:r>
          </a:p>
        </p:txBody>
      </p:sp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091237" y="2191196"/>
          <a:ext cx="2214563" cy="8568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117440" imgH="431640" progId="Equation.DSMT4">
                  <p:embed/>
                </p:oleObj>
              </mc:Choice>
              <mc:Fallback>
                <p:oleObj name="Equation" r:id="rId18" imgW="1117440" imgH="43164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1237" y="2191196"/>
                        <a:ext cx="2214563" cy="8568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6137275" y="3154362"/>
          <a:ext cx="1711325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863280" imgH="253800" progId="Equation.DSMT4">
                  <p:embed/>
                </p:oleObj>
              </mc:Choice>
              <mc:Fallback>
                <p:oleObj name="Equation" r:id="rId20" imgW="863280" imgH="253800" progId="Equation.DSMT4">
                  <p:embed/>
                  <p:pic>
                    <p:nvPicPr>
                      <p:cNvPr id="1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7275" y="3154362"/>
                        <a:ext cx="1711325" cy="503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6153150" y="3762375"/>
          <a:ext cx="7048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355320" imgH="177480" progId="Equation.DSMT4">
                  <p:embed/>
                </p:oleObj>
              </mc:Choice>
              <mc:Fallback>
                <p:oleObj name="Equation" r:id="rId22" imgW="355320" imgH="177480" progId="Equation.DSMT4">
                  <p:embed/>
                  <p:pic>
                    <p:nvPicPr>
                      <p:cNvPr id="14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3150" y="3762375"/>
                        <a:ext cx="704850" cy="35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28600"/>
            <a:ext cx="8382000" cy="2438400"/>
          </a:xfrm>
        </p:spPr>
        <p:txBody>
          <a:bodyPr/>
          <a:lstStyle/>
          <a:p>
            <a:r>
              <a:rPr lang="en-CA" dirty="0"/>
              <a:t>In some cases, it is better to breakup the percentage as the sum of two or more percentages that are easier to calculate</a:t>
            </a:r>
          </a:p>
          <a:p>
            <a:r>
              <a:rPr lang="en-CA" dirty="0" err="1"/>
              <a:t>Ie</a:t>
            </a:r>
            <a:r>
              <a:rPr lang="en-CA" dirty="0"/>
              <a:t>: Calculate 11% of 350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7200" y="2057400"/>
          <a:ext cx="2852964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1079280" imgH="177480" progId="Equation.DSMT4">
                  <p:embed/>
                </p:oleObj>
              </mc:Choice>
              <mc:Fallback>
                <p:oleObj name="Equation" r:id="rId4" imgW="1079280" imgH="17748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057400"/>
                        <a:ext cx="2852964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81513" y="1828800"/>
          <a:ext cx="2082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914400" imgH="203040" progId="Equation.DSMT4">
                  <p:embed/>
                </p:oleObj>
              </mc:Choice>
              <mc:Fallback>
                <p:oleObj name="Equation" r:id="rId6" imgW="91440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1513" y="1828800"/>
                        <a:ext cx="2082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53200" y="1828800"/>
          <a:ext cx="4333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90440" imgH="177480" progId="Equation.DSMT4">
                  <p:embed/>
                </p:oleObj>
              </mc:Choice>
              <mc:Fallback>
                <p:oleObj name="Equation" r:id="rId8" imgW="190440" imgH="177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1828800"/>
                        <a:ext cx="43338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643437" y="2357438"/>
          <a:ext cx="19097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838080" imgH="203040" progId="Equation.DSMT4">
                  <p:embed/>
                </p:oleObj>
              </mc:Choice>
              <mc:Fallback>
                <p:oleObj name="Equation" r:id="rId10" imgW="83808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7" y="2357438"/>
                        <a:ext cx="190976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718300" y="2357438"/>
          <a:ext cx="5207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8300" y="2357438"/>
                        <a:ext cx="5207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4343400" y="2819400"/>
            <a:ext cx="304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470400" y="2895600"/>
          <a:ext cx="20828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914400" imgH="203040" progId="Equation.DSMT4">
                  <p:embed/>
                </p:oleObj>
              </mc:Choice>
              <mc:Fallback>
                <p:oleObj name="Equation" r:id="rId14" imgW="914400" imgH="203040" progId="Equation.DSMT4">
                  <p:embed/>
                  <p:pic>
                    <p:nvPicPr>
                      <p:cNvPr id="13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0400" y="2895600"/>
                        <a:ext cx="20828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6619875" y="2895600"/>
          <a:ext cx="6953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304560" imgH="177480" progId="Equation.DSMT4">
                  <p:embed/>
                </p:oleObj>
              </mc:Choice>
              <mc:Fallback>
                <p:oleObj name="Equation" r:id="rId16" imgW="304560" imgH="177480" progId="Equation.DSMT4">
                  <p:embed/>
                  <p:pic>
                    <p:nvPicPr>
                      <p:cNvPr id="14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75" y="2895600"/>
                        <a:ext cx="6953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252413" y="3733800"/>
          <a:ext cx="2178050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863280" imgH="203040" progId="Equation.DSMT4">
                  <p:embed/>
                </p:oleObj>
              </mc:Choice>
              <mc:Fallback>
                <p:oleObj name="Equation" r:id="rId18" imgW="863280" imgH="203040" progId="Equation.DSMT4">
                  <p:embed/>
                  <p:pic>
                    <p:nvPicPr>
                      <p:cNvPr id="1741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413" y="3733800"/>
                        <a:ext cx="2178050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327400" y="3722688"/>
          <a:ext cx="22733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901440" imgH="203040" progId="Equation.DSMT4">
                  <p:embed/>
                </p:oleObj>
              </mc:Choice>
              <mc:Fallback>
                <p:oleObj name="Equation" r:id="rId20" imgW="901440" imgH="203040" progId="Equation.DSMT4">
                  <p:embed/>
                  <p:pic>
                    <p:nvPicPr>
                      <p:cNvPr id="1741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7400" y="3722688"/>
                        <a:ext cx="2273300" cy="511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9" name="Object 11"/>
          <p:cNvGraphicFramePr>
            <a:graphicFrameLocks noChangeAspect="1"/>
          </p:cNvGraphicFramePr>
          <p:nvPr/>
        </p:nvGraphicFramePr>
        <p:xfrm>
          <a:off x="6248400" y="3733800"/>
          <a:ext cx="243363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965160" imgH="203040" progId="Equation.DSMT4">
                  <p:embed/>
                </p:oleObj>
              </mc:Choice>
              <mc:Fallback>
                <p:oleObj name="Equation" r:id="rId22" imgW="965160" imgH="203040" progId="Equation.DSMT4">
                  <p:embed/>
                  <p:pic>
                    <p:nvPicPr>
                      <p:cNvPr id="1741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3733800"/>
                        <a:ext cx="243363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152400" y="4419600"/>
          <a:ext cx="19097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838080" imgH="203040" progId="Equation.DSMT4">
                  <p:embed/>
                </p:oleObj>
              </mc:Choice>
              <mc:Fallback>
                <p:oleObj name="Equation" r:id="rId24" imgW="838080" imgH="2030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4419600"/>
                        <a:ext cx="190976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055812" y="4419600"/>
          <a:ext cx="69215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304560" imgH="177480" progId="Equation.DSMT4">
                  <p:embed/>
                </p:oleObj>
              </mc:Choice>
              <mc:Fallback>
                <p:oleObj name="Equation" r:id="rId26" imgW="304560" imgH="177480" progId="Equation.DSMT4">
                  <p:embed/>
                  <p:pic>
                    <p:nvPicPr>
                      <p:cNvPr id="19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5812" y="4419600"/>
                        <a:ext cx="692150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09562" y="4948238"/>
          <a:ext cx="1736725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761760" imgH="203040" progId="Equation.DSMT4">
                  <p:embed/>
                </p:oleObj>
              </mc:Choice>
              <mc:Fallback>
                <p:oleObj name="Equation" r:id="rId28" imgW="761760" imgH="203040" progId="Equation.DSMT4">
                  <p:embed/>
                  <p:pic>
                    <p:nvPicPr>
                      <p:cNvPr id="2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" y="4948238"/>
                        <a:ext cx="1736725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2282824" y="4929188"/>
          <a:ext cx="6937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304560" imgH="177480" progId="Equation.DSMT4">
                  <p:embed/>
                </p:oleObj>
              </mc:Choice>
              <mc:Fallback>
                <p:oleObj name="Equation" r:id="rId30" imgW="304560" imgH="177480" progId="Equation.DSMT4">
                  <p:embed/>
                  <p:pic>
                    <p:nvPicPr>
                      <p:cNvPr id="21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824" y="4929188"/>
                        <a:ext cx="6937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>
            <a:off x="101600" y="5410200"/>
            <a:ext cx="279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66687" y="5486400"/>
          <a:ext cx="19097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838080" imgH="203040" progId="Equation.DSMT4">
                  <p:embed/>
                </p:oleObj>
              </mc:Choice>
              <mc:Fallback>
                <p:oleObj name="Equation" r:id="rId32" imgW="838080" imgH="203040" progId="Equation.DSMT4">
                  <p:embed/>
                  <p:pic>
                    <p:nvPicPr>
                      <p:cNvPr id="2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687" y="5486400"/>
                        <a:ext cx="190976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062162" y="5486400"/>
          <a:ext cx="8683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380880" imgH="177480" progId="Equation.DSMT4">
                  <p:embed/>
                </p:oleObj>
              </mc:Choice>
              <mc:Fallback>
                <p:oleObj name="Equation" r:id="rId34" imgW="380880" imgH="177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2162" y="5486400"/>
                        <a:ext cx="868363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3398838" y="4419600"/>
          <a:ext cx="19081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838080" imgH="203040" progId="Equation.DSMT4">
                  <p:embed/>
                </p:oleObj>
              </mc:Choice>
              <mc:Fallback>
                <p:oleObj name="Equation" r:id="rId36" imgW="838080" imgH="203040" progId="Equation.DSMT4">
                  <p:embed/>
                  <p:pic>
                    <p:nvPicPr>
                      <p:cNvPr id="2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8838" y="4419600"/>
                        <a:ext cx="19081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5518150" y="4419600"/>
          <a:ext cx="258763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114120" imgH="177480" progId="Equation.DSMT4">
                  <p:embed/>
                </p:oleObj>
              </mc:Choice>
              <mc:Fallback>
                <p:oleObj name="Equation" r:id="rId38" imgW="114120" imgH="177480" progId="Equation.DSMT4">
                  <p:embed/>
                  <p:pic>
                    <p:nvPicPr>
                      <p:cNvPr id="2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8150" y="4419600"/>
                        <a:ext cx="258763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/>
        </p:nvGraphicFramePr>
        <p:xfrm>
          <a:off x="3541713" y="4948238"/>
          <a:ext cx="17668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0" imgW="774360" imgH="203040" progId="Equation.DSMT4">
                  <p:embed/>
                </p:oleObj>
              </mc:Choice>
              <mc:Fallback>
                <p:oleObj name="Equation" r:id="rId40" imgW="774360" imgH="203040" progId="Equation.DSMT4">
                  <p:embed/>
                  <p:pic>
                    <p:nvPicPr>
                      <p:cNvPr id="27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1713" y="4948238"/>
                        <a:ext cx="176688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5614988" y="4929188"/>
          <a:ext cx="5207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2" imgW="228600" imgH="177480" progId="Equation.DSMT4">
                  <p:embed/>
                </p:oleObj>
              </mc:Choice>
              <mc:Fallback>
                <p:oleObj name="Equation" r:id="rId42" imgW="228600" imgH="177480" progId="Equation.DSMT4">
                  <p:embed/>
                  <p:pic>
                    <p:nvPicPr>
                      <p:cNvPr id="28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4929188"/>
                        <a:ext cx="5207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>
            <a:off x="3200400" y="5410200"/>
            <a:ext cx="304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3413125" y="5486400"/>
          <a:ext cx="19097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4" imgW="838080" imgH="203040" progId="Equation.DSMT4">
                  <p:embed/>
                </p:oleObj>
              </mc:Choice>
              <mc:Fallback>
                <p:oleObj name="Equation" r:id="rId44" imgW="838080" imgH="203040" progId="Equation.DSMT4">
                  <p:embed/>
                  <p:pic>
                    <p:nvPicPr>
                      <p:cNvPr id="3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3125" y="5486400"/>
                        <a:ext cx="190976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5257800" y="5486400"/>
          <a:ext cx="6953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6" imgW="304560" imgH="177480" progId="Equation.DSMT4">
                  <p:embed/>
                </p:oleObj>
              </mc:Choice>
              <mc:Fallback>
                <p:oleObj name="Equation" r:id="rId46" imgW="304560" imgH="177480" progId="Equation.DSMT4">
                  <p:embed/>
                  <p:pic>
                    <p:nvPicPr>
                      <p:cNvPr id="31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486400"/>
                        <a:ext cx="6953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6446838" y="4419600"/>
          <a:ext cx="1908175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8" imgW="838080" imgH="203040" progId="Equation.DSMT4">
                  <p:embed/>
                </p:oleObj>
              </mc:Choice>
              <mc:Fallback>
                <p:oleObj name="Equation" r:id="rId48" imgW="838080" imgH="203040" progId="Equation.DSMT4">
                  <p:embed/>
                  <p:pic>
                    <p:nvPicPr>
                      <p:cNvPr id="33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4419600"/>
                        <a:ext cx="1908175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8380413" y="4419600"/>
          <a:ext cx="458787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0" imgW="203040" imgH="177480" progId="Equation.DSMT4">
                  <p:embed/>
                </p:oleObj>
              </mc:Choice>
              <mc:Fallback>
                <p:oleObj name="Equation" r:id="rId50" imgW="203040" imgH="177480" progId="Equation.DSMT4">
                  <p:embed/>
                  <p:pic>
                    <p:nvPicPr>
                      <p:cNvPr id="34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0413" y="4419600"/>
                        <a:ext cx="458787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34"/>
          <p:cNvGraphicFramePr>
            <a:graphicFrameLocks noChangeAspect="1"/>
          </p:cNvGraphicFramePr>
          <p:nvPr/>
        </p:nvGraphicFramePr>
        <p:xfrm>
          <a:off x="6589713" y="4948238"/>
          <a:ext cx="1766887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52" imgW="774360" imgH="203040" progId="Equation.DSMT4">
                  <p:embed/>
                </p:oleObj>
              </mc:Choice>
              <mc:Fallback>
                <p:oleObj name="Equation" r:id="rId52" imgW="774360" imgH="203040" progId="Equation.DSMT4">
                  <p:embed/>
                  <p:pic>
                    <p:nvPicPr>
                      <p:cNvPr id="35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9713" y="4948238"/>
                        <a:ext cx="1766887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/>
        </p:nvGraphicFramePr>
        <p:xfrm>
          <a:off x="8305800" y="4953000"/>
          <a:ext cx="693737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4" imgW="304560" imgH="177480" progId="Equation.DSMT4">
                  <p:embed/>
                </p:oleObj>
              </mc:Choice>
              <mc:Fallback>
                <p:oleObj name="Equation" r:id="rId54" imgW="304560" imgH="177480" progId="Equation.DSMT4">
                  <p:embed/>
                  <p:pic>
                    <p:nvPicPr>
                      <p:cNvPr id="36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4953000"/>
                        <a:ext cx="693737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6400800" y="5410200"/>
            <a:ext cx="304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8" name="Object 37"/>
          <p:cNvGraphicFramePr>
            <a:graphicFrameLocks noChangeAspect="1"/>
          </p:cNvGraphicFramePr>
          <p:nvPr/>
        </p:nvGraphicFramePr>
        <p:xfrm>
          <a:off x="6400800" y="5486400"/>
          <a:ext cx="1938337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56" imgW="850680" imgH="203040" progId="Equation.DSMT4">
                  <p:embed/>
                </p:oleObj>
              </mc:Choice>
              <mc:Fallback>
                <p:oleObj name="Equation" r:id="rId56" imgW="850680" imgH="203040" progId="Equation.DSMT4">
                  <p:embed/>
                  <p:pic>
                    <p:nvPicPr>
                      <p:cNvPr id="38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486400"/>
                        <a:ext cx="1938337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8229600" y="5486400"/>
          <a:ext cx="8699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58" imgW="380880" imgH="177480" progId="Equation.DSMT4">
                  <p:embed/>
                </p:oleObj>
              </mc:Choice>
              <mc:Fallback>
                <p:oleObj name="Equation" r:id="rId58" imgW="380880" imgH="177480" progId="Equation.DSMT4">
                  <p:embed/>
                  <p:pic>
                    <p:nvPicPr>
                      <p:cNvPr id="39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5486400"/>
                        <a:ext cx="869950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60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458200" cy="205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dirty="0"/>
              <a:t>Practice: Jason is applying for a program at UBC.  In order to be accepted he needs to get at least 68% on the entrance exam.  If the maximum score on the exam is 120pts, what is the minimum score that Jason needs to get?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9113" y="2590800"/>
          <a:ext cx="2082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914400" imgH="203040" progId="Equation.DSMT4">
                  <p:embed/>
                </p:oleObj>
              </mc:Choice>
              <mc:Fallback>
                <p:oleObj name="Equation" r:id="rId4" imgW="914400" imgH="20304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590800"/>
                        <a:ext cx="2082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76512" y="2590801"/>
          <a:ext cx="461963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203040" imgH="177480" progId="Equation.DSMT4">
                  <p:embed/>
                </p:oleObj>
              </mc:Choice>
              <mc:Fallback>
                <p:oleObj name="Equation" r:id="rId6" imgW="203040" imgH="17748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512" y="2590801"/>
                        <a:ext cx="461963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1037" y="3119438"/>
          <a:ext cx="19097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838080" imgH="203040" progId="Equation.DSMT4">
                  <p:embed/>
                </p:oleObj>
              </mc:Choice>
              <mc:Fallback>
                <p:oleObj name="Equation" r:id="rId8" imgW="838080" imgH="203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7" y="3119438"/>
                        <a:ext cx="190976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55900" y="3119438"/>
          <a:ext cx="5207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228600" imgH="177480" progId="Equation.DSMT4">
                  <p:embed/>
                </p:oleObj>
              </mc:Choice>
              <mc:Fallback>
                <p:oleObj name="Equation" r:id="rId10" imgW="228600" imgH="17748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5900" y="3119438"/>
                        <a:ext cx="52070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381000" y="3581400"/>
            <a:ext cx="3048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08000" y="3657600"/>
          <a:ext cx="208280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914400" imgH="203040" progId="Equation.DSMT4">
                  <p:embed/>
                </p:oleObj>
              </mc:Choice>
              <mc:Fallback>
                <p:oleObj name="Equation" r:id="rId12" imgW="914400" imgH="20304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657600"/>
                        <a:ext cx="2082800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657475" y="3657600"/>
          <a:ext cx="6953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304560" imgH="177480" progId="Equation.DSMT4">
                  <p:embed/>
                </p:oleObj>
              </mc:Choice>
              <mc:Fallback>
                <p:oleObj name="Equation" r:id="rId14" imgW="304560" imgH="177480" progId="Equation.DSMT4">
                  <p:embed/>
                  <p:pic>
                    <p:nvPicPr>
                      <p:cNvPr id="1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3657600"/>
                        <a:ext cx="6953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419600"/>
            <a:ext cx="772198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</a:rPr>
              <a:t>Jason needs 81.6 points on the entrance exam to be accepted</a:t>
            </a:r>
            <a:br>
              <a:rPr lang="en-CA" sz="2100" dirty="0">
                <a:solidFill>
                  <a:srgbClr val="FF0000"/>
                </a:solidFill>
              </a:rPr>
            </a:br>
            <a:r>
              <a:rPr lang="en-CA" sz="2100" dirty="0">
                <a:solidFill>
                  <a:srgbClr val="FF0000"/>
                </a:solidFill>
              </a:rPr>
              <a:t>in the program at UBC</a:t>
            </a: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16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Homework: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sz="1000">
                <a:latin typeface="Arial" charset="0"/>
              </a:rPr>
              <a:t>© Copyright all rights reserved to Homework depot: </a:t>
            </a:r>
            <a:r>
              <a:rPr lang="en-US" sz="1000">
                <a:latin typeface="Arial" charset="0"/>
                <a:hlinkClick r:id="rId3"/>
              </a:rPr>
              <a:t>www.BCMath.ca</a:t>
            </a:r>
            <a:r>
              <a:rPr lang="en-US" sz="1000">
                <a:latin typeface="Arial" charset="0"/>
              </a:rPr>
              <a:t> 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CORM_PASSING_SCORE" val="100.0000000000"/>
  <p:tag name="ISPRING_RESOURCE_PATHS_HASH" val="503b8985c2188afbbbe7fcbdfa8b223a4512"/>
  <p:tag name="GENSWF_OUTPUT_FILE_NAME" val="m8pch33"/>
  <p:tag name="ISPRING_RESOURCE_PATHS_HASH_2" val="10c458acf0b063b9919c1e66923f08a7d7ab4d"/>
  <p:tag name="ISPRING_ULTRA_SCORM_COURSE_ID" val="B27277B1-9C80-4C50-BF07-AC465EC08B9A"/>
  <p:tag name="ISPRING_SCORM_RATE_SLIDES" val="1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PRESENTATION_TITLE" val="Section 3.3 Evaluate the Percentage of a Number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Danny\OneDrive - SD41\Website\M8P"/>
  <p:tag name="ISPRING_RESOURCE_PATHS_HASH_PRESENTER" val="2ba81a0cf35fe432a2a2989ac596aa932664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328</TotalTime>
  <Words>396</Words>
  <Application>Microsoft Office PowerPoint</Application>
  <PresentationFormat>On-screen Show (4:3)</PresentationFormat>
  <Paragraphs>45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Schoolbook</vt:lpstr>
      <vt:lpstr>Wingdings</vt:lpstr>
      <vt:lpstr>Wingdings 2</vt:lpstr>
      <vt:lpstr>Oriel</vt:lpstr>
      <vt:lpstr>Equation</vt:lpstr>
      <vt:lpstr>Section 3.3 Evaluating the Percent of a Number</vt:lpstr>
      <vt:lpstr>Review: Write each of the following percentages in decimal form</vt:lpstr>
      <vt:lpstr>Percentage of a Number</vt:lpstr>
      <vt:lpstr>Ex: Evaluate the given percentage for each number: </vt:lpstr>
      <vt:lpstr>PowerPoint Presentation</vt:lpstr>
      <vt:lpstr>PowerPoint Presentation</vt:lpstr>
      <vt:lpstr>PowerPoint Presentation</vt:lpstr>
      <vt:lpstr>PowerPoint Presentation</vt:lpstr>
      <vt:lpstr>Homework: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3.3 Evaluate the Percentage of a Number</dc:title>
  <dc:creator>Danny Young</dc:creator>
  <cp:lastModifiedBy>Danny Young</cp:lastModifiedBy>
  <cp:revision>74</cp:revision>
  <dcterms:created xsi:type="dcterms:W3CDTF">2012-10-23T16:36:06Z</dcterms:created>
  <dcterms:modified xsi:type="dcterms:W3CDTF">2018-11-05T06:26:46Z</dcterms:modified>
</cp:coreProperties>
</file>